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4" r:id="rId10"/>
    <p:sldId id="260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5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7" r:id="rId36"/>
    <p:sldId id="290" r:id="rId37"/>
    <p:sldId id="291" r:id="rId38"/>
    <p:sldId id="294" r:id="rId39"/>
    <p:sldId id="293" r:id="rId40"/>
    <p:sldId id="295" r:id="rId41"/>
    <p:sldId id="296" r:id="rId42"/>
    <p:sldId id="298" r:id="rId43"/>
    <p:sldId id="292" r:id="rId44"/>
    <p:sldId id="299" r:id="rId45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2"/>
          <c:order val="2"/>
          <c:tx>
            <c:v>Produção PR (mil ton)</c:v>
          </c:tx>
          <c:spPr>
            <a:solidFill>
              <a:srgbClr val="9BBB59">
                <a:lumMod val="75000"/>
                <a:alpha val="6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  <a:bevelB/>
            </a:sp3d>
          </c:spPr>
          <c:val>
            <c:numRef>
              <c:f>Sheet1!$F$24:$F$35</c:f>
              <c:numCache>
                <c:formatCode>#,##0.0</c:formatCode>
                <c:ptCount val="12"/>
                <c:pt idx="0">
                  <c:v>575.1</c:v>
                </c:pt>
                <c:pt idx="1">
                  <c:v>1913</c:v>
                </c:pt>
                <c:pt idx="2">
                  <c:v>1509</c:v>
                </c:pt>
                <c:pt idx="3">
                  <c:v>3174</c:v>
                </c:pt>
                <c:pt idx="4">
                  <c:v>3039</c:v>
                </c:pt>
                <c:pt idx="5">
                  <c:v>2802</c:v>
                </c:pt>
                <c:pt idx="6">
                  <c:v>1127</c:v>
                </c:pt>
                <c:pt idx="7">
                  <c:v>1922</c:v>
                </c:pt>
                <c:pt idx="8">
                  <c:v>3070</c:v>
                </c:pt>
                <c:pt idx="9">
                  <c:v>2541</c:v>
                </c:pt>
                <c:pt idx="10">
                  <c:v>3315</c:v>
                </c:pt>
                <c:pt idx="11">
                  <c:v>2480</c:v>
                </c:pt>
              </c:numCache>
            </c:numRef>
          </c:val>
        </c:ser>
        <c:axId val="67582208"/>
        <c:axId val="67580672"/>
      </c:barChart>
      <c:lineChart>
        <c:grouping val="standard"/>
        <c:ser>
          <c:idx val="0"/>
          <c:order val="0"/>
          <c:tx>
            <c:v>Import. Paraguai (mil ton)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Sheet1!$C$24:$C$35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Sheet1!$D$24:$D$35</c:f>
              <c:numCache>
                <c:formatCode>#,##0.00</c:formatCode>
                <c:ptCount val="12"/>
                <c:pt idx="0">
                  <c:v>4.5999999999999996</c:v>
                </c:pt>
                <c:pt idx="1">
                  <c:v>6.1</c:v>
                </c:pt>
                <c:pt idx="2">
                  <c:v>36.800000000000004</c:v>
                </c:pt>
                <c:pt idx="3">
                  <c:v>53.364372000000003</c:v>
                </c:pt>
                <c:pt idx="4">
                  <c:v>81</c:v>
                </c:pt>
                <c:pt idx="5">
                  <c:v>189.3</c:v>
                </c:pt>
                <c:pt idx="6">
                  <c:v>164.9</c:v>
                </c:pt>
                <c:pt idx="7">
                  <c:v>89.1</c:v>
                </c:pt>
                <c:pt idx="8">
                  <c:v>239.5</c:v>
                </c:pt>
                <c:pt idx="9">
                  <c:v>432</c:v>
                </c:pt>
                <c:pt idx="10">
                  <c:v>470.7</c:v>
                </c:pt>
                <c:pt idx="11">
                  <c:v>126</c:v>
                </c:pt>
              </c:numCache>
            </c:numRef>
          </c:val>
        </c:ser>
        <c:ser>
          <c:idx val="1"/>
          <c:order val="1"/>
          <c:tx>
            <c:v>Import. Argentina (mil ton)</c:v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triangle"/>
            <c:size val="6"/>
            <c:spPr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Sheet1!$C$24:$C$35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Sheet1!$E$24:$E$35</c:f>
              <c:numCache>
                <c:formatCode>#,##0.00</c:formatCode>
                <c:ptCount val="12"/>
                <c:pt idx="0">
                  <c:v>520.88319000000001</c:v>
                </c:pt>
                <c:pt idx="1">
                  <c:v>321.48012999999975</c:v>
                </c:pt>
                <c:pt idx="2">
                  <c:v>321.48012999999975</c:v>
                </c:pt>
                <c:pt idx="3">
                  <c:v>388.27785899999981</c:v>
                </c:pt>
                <c:pt idx="4">
                  <c:v>65.060889000000003</c:v>
                </c:pt>
                <c:pt idx="5">
                  <c:v>37.782000000000011</c:v>
                </c:pt>
                <c:pt idx="6">
                  <c:v>195.16755600000002</c:v>
                </c:pt>
                <c:pt idx="7">
                  <c:v>246.37774900000011</c:v>
                </c:pt>
                <c:pt idx="8">
                  <c:v>145.25790900000001</c:v>
                </c:pt>
                <c:pt idx="9">
                  <c:v>107.25700000000002</c:v>
                </c:pt>
                <c:pt idx="10">
                  <c:v>167.29948000000002</c:v>
                </c:pt>
                <c:pt idx="11">
                  <c:v>101.66200000000001</c:v>
                </c:pt>
              </c:numCache>
            </c:numRef>
          </c:val>
        </c:ser>
        <c:marker val="1"/>
        <c:axId val="66110592"/>
        <c:axId val="66112512"/>
      </c:lineChart>
      <c:catAx>
        <c:axId val="6611059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6112512"/>
        <c:crosses val="autoZero"/>
        <c:auto val="1"/>
        <c:lblAlgn val="ctr"/>
        <c:lblOffset val="100"/>
      </c:catAx>
      <c:valAx>
        <c:axId val="6611251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6110592"/>
        <c:crosses val="autoZero"/>
        <c:crossBetween val="between"/>
      </c:valAx>
      <c:valAx>
        <c:axId val="67580672"/>
        <c:scaling>
          <c:orientation val="minMax"/>
        </c:scaling>
        <c:axPos val="r"/>
        <c:numFmt formatCode="#,##0.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7582208"/>
        <c:crosses val="max"/>
        <c:crossBetween val="between"/>
      </c:valAx>
      <c:catAx>
        <c:axId val="67582208"/>
        <c:scaling>
          <c:orientation val="minMax"/>
        </c:scaling>
        <c:delete val="1"/>
        <c:axPos val="b"/>
        <c:tickLblPos val="none"/>
        <c:crossAx val="67580672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9638632032796514E-2"/>
          <c:y val="0.91650635414881954"/>
          <c:w val="0.90815268647750014"/>
          <c:h val="8.1767298853571507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005" cy="496823"/>
          </a:xfrm>
          <a:prstGeom prst="rect">
            <a:avLst/>
          </a:prstGeom>
        </p:spPr>
        <p:txBody>
          <a:bodyPr vert="horz" lIns="88649" tIns="44325" rIns="88649" bIns="44325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462" y="2"/>
            <a:ext cx="2972005" cy="496823"/>
          </a:xfrm>
          <a:prstGeom prst="rect">
            <a:avLst/>
          </a:prstGeom>
        </p:spPr>
        <p:txBody>
          <a:bodyPr vert="horz" lIns="88649" tIns="44325" rIns="88649" bIns="44325" rtlCol="0"/>
          <a:lstStyle>
            <a:lvl1pPr algn="r">
              <a:defRPr sz="1200"/>
            </a:lvl1pPr>
          </a:lstStyle>
          <a:p>
            <a:fld id="{A0C7C3DE-CFF3-4EC0-BA7A-04544FF86869}" type="datetimeFigureOut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909"/>
            <a:ext cx="2972005" cy="496823"/>
          </a:xfrm>
          <a:prstGeom prst="rect">
            <a:avLst/>
          </a:prstGeom>
        </p:spPr>
        <p:txBody>
          <a:bodyPr vert="horz" lIns="88649" tIns="44325" rIns="88649" bIns="44325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462" y="9448909"/>
            <a:ext cx="2972005" cy="496823"/>
          </a:xfrm>
          <a:prstGeom prst="rect">
            <a:avLst/>
          </a:prstGeom>
        </p:spPr>
        <p:txBody>
          <a:bodyPr vert="horz" lIns="88649" tIns="44325" rIns="88649" bIns="44325" rtlCol="0" anchor="b"/>
          <a:lstStyle>
            <a:lvl1pPr algn="r">
              <a:defRPr sz="1200"/>
            </a:lvl1pPr>
          </a:lstStyle>
          <a:p>
            <a:fld id="{0000C20E-D532-4B58-8BF7-FA0FEFD71DB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6498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4"/>
          </a:xfrm>
          <a:prstGeom prst="rect">
            <a:avLst/>
          </a:prstGeom>
        </p:spPr>
        <p:txBody>
          <a:bodyPr vert="horz" lIns="96024" tIns="48012" rIns="96024" bIns="48012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6024" tIns="48012" rIns="96024" bIns="48012" rtlCol="0"/>
          <a:lstStyle>
            <a:lvl1pPr algn="r">
              <a:defRPr sz="1300"/>
            </a:lvl1pPr>
          </a:lstStyle>
          <a:p>
            <a:fld id="{594626F3-C414-4EEA-9EA9-902FE0EFE7C6}" type="datetimeFigureOut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4" tIns="48012" rIns="96024" bIns="48012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6024" tIns="48012" rIns="96024" bIns="4801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7364"/>
          </a:xfrm>
          <a:prstGeom prst="rect">
            <a:avLst/>
          </a:prstGeom>
        </p:spPr>
        <p:txBody>
          <a:bodyPr vert="horz" lIns="96024" tIns="48012" rIns="96024" bIns="48012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6024" tIns="48012" rIns="96024" bIns="48012" rtlCol="0" anchor="b"/>
          <a:lstStyle>
            <a:lvl1pPr algn="r">
              <a:defRPr sz="1300"/>
            </a:lvl1pPr>
          </a:lstStyle>
          <a:p>
            <a:fld id="{2F2C9B34-0DD8-44F7-A948-E9AF22F0BEE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4271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69EA-5CB7-47AF-8A27-140396D5DD3A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5304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9165-F003-43AD-BB23-4C107D7B7511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602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730A-6F5C-413E-B7F9-19C9575FD67A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74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07CF-A9F5-4D4A-BEAD-A55415462EA5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196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595C-24C0-438C-AEB2-DFF5E5157E45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8172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19FC-156F-4AA5-A32D-E846833D854D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851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3CC1-4EE5-4B74-BE73-39C79408859A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092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F88-9DF2-4985-95DE-88226ADFD56A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856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52DE-7FBE-40D1-A55A-D8C5DD6A5FDA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2894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D1FB-BEAC-4538-A5F1-6DAE6876793D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341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C4B-C951-4D66-8EDF-EA9BF1E53CFE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136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F8BA-3041-408D-A919-3F6B12EF6E40}" type="datetime1">
              <a:rPr lang="pt-BR" smtClean="0"/>
              <a:pPr/>
              <a:t>24/11/2011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3706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PANORAMA INDUSTRIAL DO TRIGO NO PARANÁ</a:t>
            </a:r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4968552" cy="1008112"/>
          </a:xfrm>
        </p:spPr>
        <p:txBody>
          <a:bodyPr>
            <a:normAutofit fontScale="77500" lnSpcReduction="20000"/>
          </a:bodyPr>
          <a:lstStyle/>
          <a:p>
            <a:r>
              <a:rPr lang="pt-BR" sz="3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SINDITRIGO-PR E FIEP</a:t>
            </a:r>
          </a:p>
          <a:p>
            <a:r>
              <a:rPr lang="pt-BR" sz="3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2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 Regulação do mercado de trigo no Brasil (2/2):</a:t>
            </a:r>
          </a:p>
          <a:p>
            <a:pPr marL="0" indent="0">
              <a:buNone/>
            </a:pP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Criação da Comissão de Compra do Trigo Nacional (CTRIN) em 1962 e do Departamento de Trigo (DTRIG) em 1965;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Decreto-Lei nº 210 em 1967, consolidava e ampliava o papel institucional do governo sobre a atividade tritícola.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Priorização do trigo nacional;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Regulava a comercialização, solidificando o monopólio do governo;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Controlar e impedir aumento na capacidade de moagem dos moinhos;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Autorizava incorporações e transferências de moinhos;</a:t>
            </a:r>
          </a:p>
          <a:p>
            <a:pPr lvl="1" algn="just">
              <a:buFont typeface="Wingdings" pitchFamily="2" charset="2"/>
              <a:buChar char="ü"/>
            </a:pPr>
            <a:endParaRPr lang="pt-BR" sz="2000" dirty="0" smtClean="0"/>
          </a:p>
          <a:p>
            <a:pPr marL="360000" lvl="1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Revogação do Decreto-Lei nº 210 pela Lei nº 8.096.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Alguns resultados do período de regulação do mercado: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360000" algn="just">
              <a:buFont typeface="Wingdings" pitchFamily="2" charset="2"/>
              <a:buChar char="v"/>
            </a:pPr>
            <a:r>
              <a:rPr lang="pt-BR" sz="2400" dirty="0" smtClean="0"/>
              <a:t>Crescimento da produção nacional de trigo; 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Em 1950 a produção era de aproximadamente 340 mil toneladas e já na década de 1990 chegou a 3,3 milhões de toneladas;</a:t>
            </a:r>
          </a:p>
          <a:p>
            <a:pPr marL="360000" lvl="1" algn="just">
              <a:buFont typeface="Wingdings" pitchFamily="2" charset="2"/>
              <a:buChar char="v"/>
            </a:pPr>
            <a:endParaRPr lang="pt-BR" sz="2000" dirty="0" smtClean="0"/>
          </a:p>
          <a:p>
            <a:pPr marL="360000" lvl="1" indent="-342900" algn="just">
              <a:buFont typeface="Wingdings" pitchFamily="2" charset="2"/>
              <a:buChar char="v"/>
            </a:pPr>
            <a:r>
              <a:rPr lang="pt-BR" sz="2400" dirty="0" smtClean="0"/>
              <a:t>Crescimento do consumo nacional, resultado também do processo de urbanização, do aumento populacional e da renda;</a:t>
            </a:r>
          </a:p>
          <a:p>
            <a:pPr lvl="1">
              <a:buFont typeface="Wingdings" pitchFamily="2" charset="2"/>
              <a:buChar char="v"/>
            </a:pPr>
            <a:endParaRPr lang="pt-BR" sz="2000" dirty="0" smtClean="0"/>
          </a:p>
          <a:p>
            <a:pPr marL="360000" lvl="1" algn="just">
              <a:buFont typeface="Wingdings" pitchFamily="2" charset="2"/>
              <a:buChar char="v"/>
            </a:pPr>
            <a:r>
              <a:rPr lang="pt-BR" sz="2400" dirty="0" smtClean="0"/>
              <a:t>Redução significativa do número de moinhos, dada as cotas de moagem;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3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Alguns resultados da Abertura do mercado de trigo: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/>
              <a:t>A produção de trigo nacional reduz nos primeiros anos da abertura;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Eliminação das tarifas com a abertura comercial e o MERCOSUL;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Câmbio Valorizado;</a:t>
            </a:r>
          </a:p>
          <a:p>
            <a:pPr lvl="1"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/>
              <a:t>Crescimento das importações de trigo e farinha de trigo, principalmente da Argentina e do Paraguai;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223 mil toneladas em 2000 para 700 mil toneladas em 2010;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Desorganização do mercado de trigo no País;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Aumento no número de moinhos de trigo;</a:t>
            </a:r>
          </a:p>
          <a:p>
            <a:pPr marL="457200" lvl="1" indent="0" algn="just">
              <a:buNone/>
            </a:pPr>
            <a:endParaRPr lang="pt-BR" sz="2000" dirty="0" smtClean="0"/>
          </a:p>
          <a:p>
            <a:pPr marL="0" lvl="1" algn="just">
              <a:buFont typeface="Wingdings" pitchFamily="2" charset="2"/>
              <a:buChar char="v"/>
            </a:pPr>
            <a:r>
              <a:rPr lang="pt-BR" sz="2400" dirty="0" smtClean="0"/>
              <a:t>Exigência por qualidade dos produtos;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5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8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dirty="0" smtClean="0"/>
              <a:t>A Economia do Trigo no Paraná (1/2):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Em 2010, o Paraná produziu 3,3 milhões de toneladas de trigo (55% do total nacional), em uma área de 1,1 milhão de hectares;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Munícipios de maior produção são Terra Rica, Cascavel e Tibagi;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Em média o Estado representa 50% da produção nacional;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As importações de trigo e farinha de trigo alcançaram 669 mil e 112 mil toneladas em 2010;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</a:rPr>
              <a:t>Necessidade de se defender os interesses do produtor estadual;</a:t>
            </a:r>
            <a:r>
              <a:rPr lang="pt-BR" sz="22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3347864" y="6165304"/>
            <a:ext cx="230425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ANÁLISE IMPORTAÇÃO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5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A Economia do Trigo no Paraná (2/2):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29600" cy="44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48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Resultados Estruturais (1/7):</a:t>
            </a:r>
          </a:p>
          <a:p>
            <a:pPr marL="0" indent="0">
              <a:buNone/>
            </a:pPr>
            <a:endParaRPr lang="pt-BR" sz="26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Segundo o Ministério do Trabalho, o Paraná possui 95 registros de CNPJ em moagem de trigo, dos quais 87 estão ativos;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A pesquisa mostrou que desses 87, efetivamente existem 72 unidades de moagem ativas no Estado, distribuídas em 50 munícipios;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A maior concentração de unidades de moagem está presente na Região Oeste do Estado, sendo Cascavel o munícipio com maior número de moinhos (07); </a:t>
            </a:r>
            <a:endParaRPr lang="pt-BR" sz="2200" dirty="0"/>
          </a:p>
        </p:txBody>
      </p:sp>
    </p:spTree>
    <p:extLst>
      <p:ext uri="{BB962C8B-B14F-4D97-AF65-F5344CB8AC3E}">
        <p14:creationId xmlns="" xmlns:p14="http://schemas.microsoft.com/office/powerpoint/2010/main" val="24961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verson3092\Desktop\Moinhos 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1314"/>
            <a:ext cx="7992888" cy="473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(2/7):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15616" y="3429000"/>
            <a:ext cx="1615250" cy="1800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355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(3/7):</a:t>
            </a:r>
          </a:p>
          <a:p>
            <a:pPr marL="0" indent="0">
              <a:buNone/>
            </a:pPr>
            <a:endParaRPr lang="pt-BR" sz="26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 Distribuição dos moinhos: Moinhos Coloniais (18%),  Moinhos Industriais (70%) e Moinhos de Cooperativas (12%);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Os principais investimentos realizados em 2010 pelos empresários foram: 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Automação da Área de Processamento (25,4%);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Ampliação da Planta Industrial (17,9%);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Manutenções Gerais (16,4%);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Silos de Armazenagem (10,45%);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Nova Planta Industrial (10,45%);</a:t>
            </a: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721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(4/7):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439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9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517"/>
            <a:ext cx="8229600" cy="994122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ESTRUTURA DE APRESENTAÇÃO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– O LIVRO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O PROJETO PANORAMA DO TRIGO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– CONCLUSÕES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4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(5/7):</a:t>
            </a:r>
            <a:endParaRPr lang="pt-BR" sz="2600" dirty="0"/>
          </a:p>
          <a:p>
            <a:pPr marL="0" indent="0">
              <a:buNone/>
            </a:pPr>
            <a:endParaRPr lang="pt-BR" sz="2200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Os investimentos programados pelas empresas para o ano de 2011: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Ampliação da Planta Industrial (29,89%);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Automação da Área de Processamento (17,19%);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Silos de Armazenagem (14,06%);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Nova Planta Industrial (14,06%);</a:t>
            </a:r>
          </a:p>
          <a:p>
            <a:pPr marL="457200" lvl="1" indent="0">
              <a:buNone/>
            </a:pPr>
            <a:endParaRPr lang="pt-BR" sz="1800" dirty="0"/>
          </a:p>
          <a:p>
            <a:pPr marL="342900" lvl="1" indent="-342900" algn="just">
              <a:buFont typeface="Wingdings" pitchFamily="2" charset="2"/>
              <a:buChar char="ü"/>
            </a:pPr>
            <a:r>
              <a:rPr lang="pt-BR" sz="2200" dirty="0" smtClean="0"/>
              <a:t>Os investimentos realizados e planejados em nova planta industrial poderá representar outras 6 unidades industriais no Estado para 2012/13;</a:t>
            </a:r>
            <a:endParaRPr lang="pt-BR" sz="2200" dirty="0"/>
          </a:p>
          <a:p>
            <a:pPr marL="457200" lvl="1" indent="0">
              <a:buNone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9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(6/7):</a:t>
            </a:r>
            <a:endParaRPr lang="pt-BR" sz="26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49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7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(7/7):</a:t>
            </a:r>
            <a:endParaRPr lang="pt-BR" sz="2600" dirty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Os principais objetivos das empresas em realizar seus investimentos foram: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Melhorar a qualidade dos produtos (28,05%);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Redução de Custos (21,95%);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Aumentar a produtividade (17,07%);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Agregar valor aos produtos (12,20%);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Ampliar participação no mercado (9,76%);</a:t>
            </a:r>
          </a:p>
          <a:p>
            <a:pPr lvl="1">
              <a:buFont typeface="Wingdings" pitchFamily="2" charset="2"/>
              <a:buChar char="ü"/>
            </a:pPr>
            <a:endParaRPr lang="pt-BR" sz="1800" dirty="0"/>
          </a:p>
          <a:p>
            <a:pPr marL="342900" lvl="1" indent="-342900">
              <a:buFont typeface="Wingdings" pitchFamily="2" charset="2"/>
              <a:buChar char="ü"/>
            </a:pPr>
            <a:r>
              <a:rPr lang="pt-BR" sz="2200" dirty="0"/>
              <a:t>O perfil desses investimentos variou de acordo com o porte das empresas: 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Redução de custos – Grande porte;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Agregação de Valor – Médio porte;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Melhoria na qualidade dos produtos – Pequeno porte;</a:t>
            </a:r>
            <a:endParaRPr lang="pt-BR" sz="1400" dirty="0" smtClean="0"/>
          </a:p>
          <a:p>
            <a:pPr marL="457200" lvl="1" indent="0">
              <a:buNone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600" dirty="0"/>
              <a:t>Resultados </a:t>
            </a:r>
            <a:r>
              <a:rPr lang="pt-BR" sz="2600" dirty="0" smtClean="0"/>
              <a:t>Mercadológicos (1/6):</a:t>
            </a:r>
            <a:endParaRPr lang="pt-BR" sz="2600" dirty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A capacidade instalada de moagem do Estado foi estimada em 3,3 milhões de ton. / ano;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Moagem estimada para o Paraná é de 2,65 milhões de </a:t>
            </a:r>
            <a:r>
              <a:rPr lang="pt-BR" sz="2200" dirty="0" err="1" smtClean="0"/>
              <a:t>ton</a:t>
            </a:r>
            <a:r>
              <a:rPr lang="pt-BR" sz="2200" dirty="0"/>
              <a:t> </a:t>
            </a:r>
            <a:r>
              <a:rPr lang="pt-BR" sz="2200" dirty="0" smtClean="0"/>
              <a:t>/ ano. Considerando um ciclo de 300 dias de moagem e 20% de capacidade ociosa;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Considerando os investimentos em curso e os planejados estima-se um crescimento de 10% na moagem em 2012;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Os moinhos do Estado compram trigo nos seguintes mercados: </a:t>
            </a:r>
          </a:p>
          <a:p>
            <a:pPr marL="360000" indent="0" algn="just">
              <a:buNone/>
            </a:pPr>
            <a:r>
              <a:rPr lang="pt-BR" sz="2200" dirty="0" smtClean="0"/>
              <a:t>Paraná – 62%;</a:t>
            </a:r>
          </a:p>
          <a:p>
            <a:pPr marL="360000" indent="0" algn="just">
              <a:buNone/>
            </a:pPr>
            <a:r>
              <a:rPr lang="pt-BR" sz="2200" dirty="0" smtClean="0"/>
              <a:t>Argentina – 15%;</a:t>
            </a:r>
          </a:p>
          <a:p>
            <a:pPr marL="360000" indent="0" algn="just">
              <a:buNone/>
            </a:pPr>
            <a:r>
              <a:rPr lang="pt-BR" sz="2200" dirty="0" smtClean="0"/>
              <a:t>Paraguai – 11%;</a:t>
            </a:r>
          </a:p>
          <a:p>
            <a:pPr marL="360000" indent="0" algn="just">
              <a:buNone/>
            </a:pPr>
            <a:r>
              <a:rPr lang="pt-BR" sz="2200" dirty="0" smtClean="0"/>
              <a:t>Rio Grande do Sul – 9%; </a:t>
            </a:r>
          </a:p>
          <a:p>
            <a:pPr marL="360000" indent="0" algn="just">
              <a:buNone/>
            </a:pPr>
            <a:r>
              <a:rPr lang="pt-BR" sz="2200" dirty="0" smtClean="0"/>
              <a:t>Outros – 3%; 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3995936" y="5157192"/>
            <a:ext cx="36004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0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Resultados Mercadológicos </a:t>
            </a:r>
            <a:r>
              <a:rPr lang="pt-BR" sz="2800" dirty="0" smtClean="0"/>
              <a:t>(2/6):</a:t>
            </a:r>
            <a:endParaRPr lang="pt-BR" sz="2800" dirty="0"/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/>
              <a:t>A produção dos moinhos foi classificada da seguinte maneira: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/>
              <a:t>Linha Doméstica – farinha branca de uso doméstico;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/>
              <a:t>Linha Industrial – farinha utilizada na fabricação de biscoitos, massas e produtos de panificação;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/>
              <a:t>Linha para Mistura – farinha utilizada na panificação artesanal, pizzas e integrais;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/>
              <a:t>Linha para Outros Usos – farinha utilizada na fabricação de cola e outros;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/>
              <a:t>Produção: 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Linha Industrial</a:t>
            </a:r>
            <a:r>
              <a:rPr lang="pt-BR" sz="1800" dirty="0" smtClean="0"/>
              <a:t> 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- 44,66%;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Linha 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para Mistura  - 27,52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%;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v"/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Linha Doméstica - 26,53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%;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v"/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Linha para Outros Usos  - 1,29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%;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0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Mercadológicos </a:t>
            </a:r>
            <a:r>
              <a:rPr lang="pt-BR" sz="2600" dirty="0" smtClean="0"/>
              <a:t>(3/6):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92888" cy="46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5652120" y="2420888"/>
            <a:ext cx="28083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/>
              <a:t>Os valores obtidos para Rio de Janeiro e Rio Grande do Sul poderão ser discutidos.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26437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Mercadológicos </a:t>
            </a:r>
            <a:r>
              <a:rPr lang="pt-BR" sz="2600" dirty="0" smtClean="0"/>
              <a:t>(4/6):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92889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51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Mercadológicos </a:t>
            </a:r>
            <a:r>
              <a:rPr lang="pt-BR" sz="2600" dirty="0" smtClean="0"/>
              <a:t>(5/6):</a:t>
            </a:r>
          </a:p>
          <a:p>
            <a:pPr marL="0" indent="0">
              <a:buNone/>
            </a:pPr>
            <a:endParaRPr lang="pt-BR" sz="2600" dirty="0" smtClean="0"/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9288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10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Mercadológicos </a:t>
            </a:r>
            <a:r>
              <a:rPr lang="pt-BR" sz="2600" dirty="0" smtClean="0"/>
              <a:t>(6/6):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7768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74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6616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pt-BR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– CONCLUSÕES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6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– O LIVRO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3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 – CONCLUSÕES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O Projeto Panorama Industrial do Trigo no Paraná alcançou seu objetivo de mapear o setor no Estado;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O relatório confirma a força do setor de moagem no Estado, com a presença de 72 moinhos de trigo, com moagem estimada de 2,65 milhões de </a:t>
            </a:r>
            <a:r>
              <a:rPr lang="pt-BR" sz="2200" dirty="0" err="1" smtClean="0"/>
              <a:t>ton</a:t>
            </a:r>
            <a:r>
              <a:rPr lang="pt-BR" sz="2200" dirty="0" smtClean="0"/>
              <a:t> / ano;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Maior produção de trigo e também maior moagem no Brasil;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A maior concentração de indústrias está na </a:t>
            </a:r>
            <a:r>
              <a:rPr lang="pt-BR" sz="2200" dirty="0"/>
              <a:t>R</a:t>
            </a:r>
            <a:r>
              <a:rPr lang="pt-BR" sz="2200" dirty="0" smtClean="0"/>
              <a:t>egião Oeste;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A produção de farinhas no Estado tem como foco principal a produção para a Linha </a:t>
            </a:r>
            <a:r>
              <a:rPr lang="pt-BR" sz="2200" dirty="0"/>
              <a:t>I</a:t>
            </a:r>
            <a:r>
              <a:rPr lang="pt-BR" sz="2200" dirty="0" smtClean="0"/>
              <a:t>ndustrial com 44,66%.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9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 – CONCLUSÕES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Percepções: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03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 – CONCLUSÕES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Propostas:</a:t>
            </a:r>
          </a:p>
          <a:p>
            <a:pPr marL="0" indent="0">
              <a:buNone/>
            </a:pPr>
            <a:endParaRPr lang="pt-BR" sz="26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Câmara técnica do trigo para fortalecimento da cadeia produtiva do trigo;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Representação do </a:t>
            </a:r>
            <a:r>
              <a:rPr lang="pt-BR" sz="2200" dirty="0" err="1" smtClean="0"/>
              <a:t>Sinditrigo</a:t>
            </a:r>
            <a:r>
              <a:rPr lang="pt-BR" sz="2200" dirty="0" smtClean="0"/>
              <a:t> na Região Oeste? Maior aproximação do sindicato com as indústrias da região. Como fazê-lo?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Apoiar ações junto ao governo para atrair empresas dos demais elos da cadeia produtiva para o Paraná;</a:t>
            </a:r>
          </a:p>
          <a:p>
            <a:pPr marL="0" indent="0">
              <a:buNone/>
            </a:pP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7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pt-BR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– O SINDITRIGO-PR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0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 Atuando a 60 anos na representação das indústrias;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O Sindicato representa aproximadamente 70% da moagem do Estado do Paraná;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Composição dos associados:</a:t>
            </a:r>
          </a:p>
          <a:p>
            <a:pPr lvl="1" algn="just">
              <a:buFont typeface="Wingdings" pitchFamily="2" charset="2"/>
              <a:buChar char="ü"/>
            </a:pPr>
            <a:endParaRPr lang="pt-BR" sz="2000" dirty="0"/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Multinacionais;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Cooperativas;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Grupos Nacionais;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Moinhos Regionais;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Colaboradores;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7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dirty="0" smtClean="0"/>
              <a:t>Obrigações do Sindicato:</a:t>
            </a:r>
          </a:p>
          <a:p>
            <a:pPr marL="0" indent="0">
              <a:buNone/>
            </a:pPr>
            <a:endParaRPr lang="pt-BR" sz="2600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/>
              <a:t>Entidade representativa dos moinhos do Estado;</a:t>
            </a:r>
          </a:p>
          <a:p>
            <a:pPr marL="0" indent="0">
              <a:buNone/>
            </a:pPr>
            <a:endParaRPr lang="pt-BR" sz="2200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Representação na Convenção Coletiva e outras ações junto ao MTE;</a:t>
            </a:r>
          </a:p>
          <a:p>
            <a:pPr>
              <a:buFont typeface="Wingdings" pitchFamily="2" charset="2"/>
              <a:buChar char="ü"/>
            </a:pPr>
            <a:endParaRPr lang="pt-BR" sz="2200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Representação junto a Órgãos Públicos Federais e Estaduais;</a:t>
            </a:r>
          </a:p>
          <a:p>
            <a:pPr>
              <a:buFont typeface="Wingdings" pitchFamily="2" charset="2"/>
              <a:buChar char="ü"/>
            </a:pPr>
            <a:endParaRPr lang="pt-BR" sz="2200" dirty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Realizar reuniões para os assuntos de interesse coletivo quando necessário;</a:t>
            </a:r>
          </a:p>
          <a:p>
            <a:pPr>
              <a:buFont typeface="Wingdings" pitchFamily="2" charset="2"/>
              <a:buChar char="ü"/>
            </a:pPr>
            <a:endParaRPr lang="pt-BR" sz="2200" dirty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Recebe a contribuição da federação;</a:t>
            </a:r>
          </a:p>
          <a:p>
            <a:pPr marL="0" indent="0">
              <a:buNone/>
            </a:pPr>
            <a:endParaRPr lang="pt-BR" sz="2600" dirty="0"/>
          </a:p>
          <a:p>
            <a:pPr>
              <a:buFont typeface="Wingdings" pitchFamily="2" charset="2"/>
              <a:buChar char="ü"/>
            </a:pPr>
            <a:endParaRPr lang="pt-BR" sz="2600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377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dirty="0" smtClean="0"/>
              <a:t>Projetos desenvolvidos pelo Sindicato (1/2):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smtClean="0"/>
              <a:t>1) Censo Industrial – Livro “Panorama da Indústria do Trigo no Paraná”;</a:t>
            </a:r>
          </a:p>
          <a:p>
            <a:pPr marL="0" indent="0" algn="just">
              <a:buNone/>
            </a:pPr>
            <a:r>
              <a:rPr lang="pt-BR" sz="22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Parceria estabelecida com a FIEP, na Gerência de Fomento e Desenvolvimento;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Trabalho inovador nesse setor no Brasil;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O objetivo era mapear a indústria de moagem de trigo no Estado.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Realizar um levantamento sobre as dificuldades do setor, buscar um plano de ação para solucionar esses problemas;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/>
              <a:t>Projetos </a:t>
            </a:r>
            <a:r>
              <a:rPr lang="pt-BR" sz="2600" dirty="0"/>
              <a:t>desenvolvidos pelo </a:t>
            </a:r>
            <a:r>
              <a:rPr lang="pt-BR" sz="2600" dirty="0" smtClean="0"/>
              <a:t>Sindicato (2/2):</a:t>
            </a:r>
            <a:endParaRPr lang="pt-BR" sz="2600" dirty="0"/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smtClean="0"/>
              <a:t>2) Projeto Trigo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Parceria do Sindicato com as instituições FAG, ABITRIGO e SENAI;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Transformar o Paraná em um centro de excelência na moagem de trigo do Mercosul;</a:t>
            </a:r>
          </a:p>
          <a:p>
            <a:pPr marL="0" indent="0" algn="just">
              <a:buNone/>
            </a:pPr>
            <a:r>
              <a:rPr lang="pt-BR" sz="22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Criação do Moinho Escola.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4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600" dirty="0"/>
              <a:t>Ações desenvolvidas pelo </a:t>
            </a:r>
            <a:r>
              <a:rPr lang="pt-BR" sz="2600" dirty="0" smtClean="0"/>
              <a:t>Sindicato (1/2):</a:t>
            </a:r>
            <a:endParaRPr lang="pt-BR" sz="2600" dirty="0"/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Consultoria Jurídica, Tributária e Trabalhista aos Associados;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1800" dirty="0" smtClean="0"/>
              <a:t>Exemplos:</a:t>
            </a:r>
          </a:p>
          <a:p>
            <a:pPr lvl="2" algn="just">
              <a:buFont typeface="Wingdings" pitchFamily="2" charset="2"/>
              <a:buChar char="Ø"/>
            </a:pPr>
            <a:r>
              <a:rPr lang="pt-BR" sz="1800" dirty="0" smtClean="0"/>
              <a:t>Processo </a:t>
            </a:r>
            <a:r>
              <a:rPr lang="pt-BR" sz="1800" dirty="0"/>
              <a:t>contra o CREA e CRQ; </a:t>
            </a:r>
          </a:p>
          <a:p>
            <a:pPr lvl="2" algn="just">
              <a:buFont typeface="Wingdings" pitchFamily="2" charset="2"/>
              <a:buChar char="Ø"/>
            </a:pPr>
            <a:r>
              <a:rPr lang="pt-BR" sz="1800" dirty="0" smtClean="0"/>
              <a:t>Rotulagem em braile;</a:t>
            </a:r>
          </a:p>
          <a:p>
            <a:pPr lvl="2" algn="just">
              <a:buFont typeface="Wingdings" pitchFamily="2" charset="2"/>
              <a:buChar char="Ø"/>
            </a:pPr>
            <a:r>
              <a:rPr lang="pt-BR" sz="1800" dirty="0" smtClean="0"/>
              <a:t>Processos na área trabalhista;</a:t>
            </a:r>
          </a:p>
          <a:p>
            <a:pPr lvl="1" algn="just">
              <a:buFont typeface="Wingdings" pitchFamily="2" charset="2"/>
              <a:buChar char="Ø"/>
            </a:pPr>
            <a:endParaRPr lang="pt-BR" sz="1800" dirty="0"/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pt-BR" sz="2400" dirty="0"/>
              <a:t>Análises econômicas do mercado, da mão de obra e discussão dos temas centrais que englobam o  setor de moagem no Estado</a:t>
            </a:r>
            <a:r>
              <a:rPr lang="pt-BR" sz="2400" dirty="0" smtClean="0"/>
              <a:t>;</a:t>
            </a:r>
          </a:p>
          <a:p>
            <a:pPr marL="342900" lvl="1" indent="-342900" algn="just">
              <a:buFont typeface="Wingdings" pitchFamily="2" charset="2"/>
              <a:buChar char="Ø"/>
            </a:pPr>
            <a:endParaRPr lang="pt-BR" sz="2400" dirty="0" smtClean="0"/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pt-BR" sz="2400" dirty="0" smtClean="0"/>
              <a:t>Cursos de capacitação de mão de obra em parceria com a FIEP;</a:t>
            </a:r>
          </a:p>
          <a:p>
            <a:pPr marL="342900" lvl="1" indent="-342900" algn="just">
              <a:buFont typeface="Wingdings" pitchFamily="2" charset="2"/>
              <a:buChar char="Ø"/>
            </a:pPr>
            <a:endParaRPr lang="pt-BR" sz="2400" dirty="0"/>
          </a:p>
          <a:p>
            <a:pPr marL="0" lvl="1" algn="just">
              <a:buFont typeface="Wingdings" pitchFamily="2" charset="2"/>
              <a:buChar char="Ø"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5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dirty="0" smtClean="0"/>
              <a:t>Ações desenvolvidas </a:t>
            </a:r>
            <a:r>
              <a:rPr lang="pt-BR" sz="2600" dirty="0"/>
              <a:t>pelo </a:t>
            </a:r>
            <a:r>
              <a:rPr lang="pt-BR" sz="2600" dirty="0" smtClean="0"/>
              <a:t>Sindicato (2/2):</a:t>
            </a:r>
            <a:endParaRPr lang="pt-BR" sz="2600" dirty="0"/>
          </a:p>
          <a:p>
            <a:pPr marL="0" indent="0" algn="just">
              <a:buNone/>
            </a:pPr>
            <a:endParaRPr lang="pt-BR" sz="2200" dirty="0" smtClean="0"/>
          </a:p>
          <a:p>
            <a:pPr marL="0" lvl="1" algn="just">
              <a:buFont typeface="Wingdings" pitchFamily="2" charset="2"/>
              <a:buChar char="Ø"/>
            </a:pPr>
            <a:r>
              <a:rPr lang="pt-BR" sz="2200" dirty="0"/>
              <a:t>Participação nos Conselhos Setoriais: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1800" dirty="0" smtClean="0"/>
              <a:t>Agroindústria e Alimentos;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1800" dirty="0" smtClean="0"/>
              <a:t>Tributário;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1800" dirty="0" smtClean="0"/>
              <a:t>Do Trabalho;</a:t>
            </a:r>
          </a:p>
          <a:p>
            <a:pPr lvl="1" algn="just">
              <a:buFont typeface="Wingdings" pitchFamily="2" charset="2"/>
              <a:buChar char="Ø"/>
            </a:pPr>
            <a:endParaRPr lang="pt-BR" sz="1800" dirty="0"/>
          </a:p>
          <a:p>
            <a:pPr marL="0" lvl="1" algn="just">
              <a:buFont typeface="Wingdings" pitchFamily="2" charset="2"/>
              <a:buChar char="Ø"/>
            </a:pPr>
            <a:r>
              <a:rPr lang="pt-BR" sz="2200" dirty="0" smtClean="0"/>
              <a:t>A participação do sindicato nesses conselhos tem como objetivo sanar as dificuldades do setor junto aos órgãos responsáveis, como: governos Estadual e Federal;</a:t>
            </a:r>
          </a:p>
          <a:p>
            <a:pPr marL="0" lvl="1" algn="just">
              <a:buFont typeface="Wingdings" pitchFamily="2" charset="2"/>
              <a:buChar char="Ø"/>
            </a:pPr>
            <a:endParaRPr lang="pt-BR" sz="2200" dirty="0"/>
          </a:p>
          <a:p>
            <a:pPr marL="0" lvl="1" algn="just">
              <a:buFont typeface="Wingdings" pitchFamily="2" charset="2"/>
              <a:buChar char="Ø"/>
            </a:pPr>
            <a:r>
              <a:rPr lang="pt-BR" sz="2200" dirty="0" smtClean="0"/>
              <a:t>Responsabilidade Social do Sindicato – parceria com a Fundação de Ação Social (FAS) de Curitiba; </a:t>
            </a:r>
            <a:endParaRPr lang="pt-BR" sz="1800" dirty="0"/>
          </a:p>
          <a:p>
            <a:pPr marL="0" lvl="1">
              <a:buFont typeface="Wingdings" pitchFamily="2" charset="2"/>
              <a:buChar char="Ø"/>
            </a:pPr>
            <a:endParaRPr 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9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– O LIVRO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Estruturado em três capítulos, o livro “Panorama Industrial do Trigo no Paraná” sintetiza e analisa as informações disponíveis e às obtidas com a pesquisa nas empresas do Estado.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Capítulo 1 – Projeto da Indústria do Trigo no Paraná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Capítulo 2 – Caracterização Técnica e Análise Setorial da Cadeia Tritícola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Capítulo 3 – A Economia do Trigo no Paraná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Conclusões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4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dirty="0" smtClean="0"/>
              <a:t>Representando os interesses da Indústria (1/2):</a:t>
            </a:r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Reuniões de trabalho com a CONAB:</a:t>
            </a:r>
          </a:p>
          <a:p>
            <a:pPr lvl="1">
              <a:buFont typeface="Wingdings" pitchFamily="2" charset="2"/>
              <a:buChar char="ü"/>
            </a:pPr>
            <a:r>
              <a:rPr lang="pt-BR" sz="1700" dirty="0" smtClean="0"/>
              <a:t>Discussão das subvenções federais do mercado de trigo (PEP, TEC, AGF, outros);</a:t>
            </a:r>
          </a:p>
          <a:p>
            <a:pPr lvl="1">
              <a:buFont typeface="Wingdings" pitchFamily="2" charset="2"/>
              <a:buChar char="ü"/>
            </a:pPr>
            <a:r>
              <a:rPr lang="pt-BR" sz="1700" dirty="0" smtClean="0"/>
              <a:t>Posicionamento  das indústrias do Estado junto a CONAB;</a:t>
            </a:r>
          </a:p>
          <a:p>
            <a:pPr lvl="1">
              <a:buFont typeface="Wingdings" pitchFamily="2" charset="2"/>
              <a:buChar char="ü"/>
            </a:pPr>
            <a:endParaRPr lang="pt-BR" sz="1700" dirty="0"/>
          </a:p>
          <a:p>
            <a:pPr marL="0" lvl="1">
              <a:buFont typeface="Wingdings" pitchFamily="2" charset="2"/>
              <a:buChar char="ü"/>
            </a:pPr>
            <a:r>
              <a:rPr lang="pt-BR" sz="2200" dirty="0" smtClean="0"/>
              <a:t>Reunião de trabalho com a diretoria da ANVISA e CNI:</a:t>
            </a:r>
          </a:p>
          <a:p>
            <a:pPr lvl="1">
              <a:buFont typeface="Wingdings" pitchFamily="2" charset="2"/>
              <a:buChar char="ü"/>
            </a:pPr>
            <a:r>
              <a:rPr lang="pt-BR" sz="1700" dirty="0" smtClean="0"/>
              <a:t>Discussão </a:t>
            </a:r>
            <a:r>
              <a:rPr lang="pt-BR" sz="1700" dirty="0"/>
              <a:t>das regulamentações da ANVISA</a:t>
            </a:r>
            <a:r>
              <a:rPr lang="pt-BR" sz="1700" dirty="0" smtClean="0"/>
              <a:t>;</a:t>
            </a:r>
            <a:endParaRPr lang="pt-BR" sz="1700" dirty="0"/>
          </a:p>
          <a:p>
            <a:pPr lvl="1">
              <a:buFont typeface="Wingdings" pitchFamily="2" charset="2"/>
              <a:buChar char="ü"/>
            </a:pPr>
            <a:endParaRPr lang="pt-BR" sz="1700" dirty="0" smtClean="0"/>
          </a:p>
          <a:p>
            <a:pPr marL="0" lvl="1">
              <a:buFont typeface="Wingdings" pitchFamily="2" charset="2"/>
              <a:buChar char="ü"/>
            </a:pPr>
            <a:r>
              <a:rPr lang="pt-BR" sz="2200" dirty="0" smtClean="0"/>
              <a:t>Discussão em conjunto com a ABITRIGO das questões tributárias federais (PIS, COFINS);</a:t>
            </a:r>
          </a:p>
          <a:p>
            <a:pPr marL="0" lvl="1">
              <a:buFont typeface="Wingdings" pitchFamily="2" charset="2"/>
              <a:buChar char="ü"/>
            </a:pPr>
            <a:endParaRPr lang="pt-BR" sz="2200" dirty="0"/>
          </a:p>
          <a:p>
            <a:pPr marL="0" lvl="1">
              <a:buFont typeface="Wingdings" pitchFamily="2" charset="2"/>
              <a:buChar char="ü"/>
            </a:pPr>
            <a:r>
              <a:rPr lang="pt-BR" sz="2200" dirty="0" smtClean="0"/>
              <a:t>Discussão com o governo do Paraná das questões tributárias (ICMS);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7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dirty="0"/>
              <a:t>Representando os interesses da </a:t>
            </a:r>
            <a:r>
              <a:rPr lang="pt-BR" sz="2600" dirty="0" smtClean="0"/>
              <a:t>Indústria (2/2):</a:t>
            </a:r>
            <a:endParaRPr lang="pt-BR" sz="2600" dirty="0"/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Participação no Encontro Nacional da Indústria (ENAI) 2009, 2010 e 2011;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Participação no Conselho Deliberativo da ABITRIGO;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Participação no Congresso da Indústria 2010;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Participações em Congressos da ABITRIGO, EMBRAPA, Universidades Federais e Estaduais e Cooperativas;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Participação nas reuniões </a:t>
            </a:r>
            <a:r>
              <a:rPr lang="pt-BR" sz="2200" smtClean="0"/>
              <a:t>mensais da </a:t>
            </a:r>
            <a:r>
              <a:rPr lang="pt-BR" sz="2200" dirty="0" smtClean="0"/>
              <a:t>Câmara </a:t>
            </a:r>
            <a:r>
              <a:rPr lang="pt-BR" sz="2200" smtClean="0"/>
              <a:t>Setorial da </a:t>
            </a:r>
            <a:r>
              <a:rPr lang="pt-BR" sz="2200" dirty="0" smtClean="0"/>
              <a:t>Cultura </a:t>
            </a:r>
            <a:r>
              <a:rPr lang="pt-BR" sz="2200" smtClean="0"/>
              <a:t>de inverno do MAPA;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600" dirty="0" smtClean="0"/>
              <a:t>Como se associar?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Requerimento de Associação;</a:t>
            </a:r>
          </a:p>
          <a:p>
            <a:pPr>
              <a:buFont typeface="Wingdings" pitchFamily="2" charset="2"/>
              <a:buChar char="Ø"/>
            </a:pPr>
            <a:endParaRPr lang="pt-BR" sz="2200" dirty="0" smtClean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Aprovação pelo Conselho do sindicato;</a:t>
            </a:r>
          </a:p>
          <a:p>
            <a:pPr>
              <a:buFont typeface="Wingdings" pitchFamily="2" charset="2"/>
              <a:buChar char="Ø"/>
            </a:pPr>
            <a:endParaRPr lang="pt-BR" sz="2200" dirty="0" smtClean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Tabela de Contribuições por faixa de Moagem;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59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AGRADECEMOS A SUA PRESENÇA.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200" dirty="0" smtClean="0"/>
              <a:t>SINDITRIGO – PR</a:t>
            </a:r>
          </a:p>
          <a:p>
            <a:pPr marL="0" indent="0" algn="ctr">
              <a:buNone/>
            </a:pPr>
            <a:r>
              <a:rPr lang="pt-BR" sz="2200" dirty="0" smtClean="0"/>
              <a:t>FIEP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6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Análise das Importações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Importação Paraguai e Argentina e Produção de trigo no Paraná.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3995936" y="6093294"/>
            <a:ext cx="1008112" cy="432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VOLTAR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827584" y="1700808"/>
          <a:ext cx="7704856" cy="429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25120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O PROJETO PANORAMA DO TRIGO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5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5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O PROJETO PANORAMA DO TRIGO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Mapeamento criterioso da cadeia tritícola no Paraná com foco na indústria moageira;</a:t>
            </a:r>
          </a:p>
          <a:p>
            <a:pPr marL="0" indent="0" algn="just">
              <a:buNone/>
            </a:pPr>
            <a:endParaRPr lang="pt-BR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HISTÓRICO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mar/2010: Parceria SINDITRIGO e FIEP. Desenvolvimento de um projeto para mapear o setor moageiro no Paraná;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mai-ago/2010: Elaboração do Questionário de Pesquisa e realização de testes de aplicabilidade;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Out/2010 – mar/2011: Aplicação dos Questionários;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6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2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O PROJETO PANORAMA DO TRIGO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Abr-jun/2011: Tabulação e primeiros resultados da pesquisa;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Jun-ago/2011: Construção do relatório final do projeto;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Set/2011: Projeto gráfico, diagramação, correções e ajustes;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Out/2011: Impressão dos livros;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1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8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2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 Regulação do mercado de trigo no Brasil (1/2):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360000" algn="just">
              <a:buFont typeface="Wingdings" pitchFamily="2" charset="2"/>
              <a:buChar char="ü"/>
            </a:pPr>
            <a:r>
              <a:rPr lang="pt-BR" sz="2400" dirty="0" smtClean="0"/>
              <a:t> Criação do Serviço de Expansão do Trigo (SET) a partir de 1944, Decreto-Lei nº 6.170.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Incrementar a produção do trigo no território nacional;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Fiscalizar e orientar o comércio e a industrialização de trigo no País;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Promover medidas para o ensino da panificação nacional;</a:t>
            </a:r>
            <a:endParaRPr lang="pt-BR" dirty="0" smtClean="0"/>
          </a:p>
          <a:p>
            <a:pPr lvl="1" algn="just">
              <a:buFont typeface="Wingdings" pitchFamily="2" charset="2"/>
              <a:buChar char="ü"/>
            </a:pPr>
            <a:endParaRPr lang="pt-BR" sz="2000" dirty="0" smtClean="0"/>
          </a:p>
          <a:p>
            <a:pPr marL="360000" lvl="1" algn="just">
              <a:buFont typeface="Wingdings" pitchFamily="2" charset="2"/>
              <a:buChar char="ü"/>
            </a:pPr>
            <a:r>
              <a:rPr lang="pt-BR" sz="2400" dirty="0" smtClean="0"/>
              <a:t>Criação da Comissão Consultiva do Trigo (CCT) em 1951, Decreto-Lei nº 29.196.</a:t>
            </a:r>
          </a:p>
          <a:p>
            <a:pPr marL="760050" lvl="2" algn="just">
              <a:buFont typeface="Wingdings" pitchFamily="2" charset="2"/>
              <a:buChar char="ü"/>
            </a:pPr>
            <a:r>
              <a:rPr lang="pt-BR" sz="2000" dirty="0" smtClean="0"/>
              <a:t>Coordenar ações necessárias para o abastecimento de trigo no Brasil;</a:t>
            </a:r>
          </a:p>
          <a:p>
            <a:pPr marL="760050" lvl="2" algn="just">
              <a:buFont typeface="Wingdings" pitchFamily="2" charset="2"/>
              <a:buChar char="ü"/>
            </a:pPr>
            <a:r>
              <a:rPr lang="pt-BR" sz="2000" dirty="0" smtClean="0"/>
              <a:t> Proteção aos produtores e às indústrias da concorrência internacional;</a:t>
            </a:r>
          </a:p>
          <a:p>
            <a:pPr marL="760050" lvl="2">
              <a:buFont typeface="Wingdings" pitchFamily="2" charset="2"/>
              <a:buChar char="ü"/>
            </a:pPr>
            <a:r>
              <a:rPr lang="pt-BR" sz="2000" dirty="0" smtClean="0"/>
              <a:t> Banco do Brasil era o único fornecedor de trigo estrangeiro;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2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2123</Words>
  <Application>Microsoft Office PowerPoint</Application>
  <PresentationFormat>Apresentação na tela (4:3)</PresentationFormat>
  <Paragraphs>396</Paragraphs>
  <Slides>44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PANORAMA INDUSTRIAL DO TRIGO NO PARANÁ</vt:lpstr>
      <vt:lpstr>ESTRUTURA DE APRESENTAÇÃO</vt:lpstr>
      <vt:lpstr>Slide 3</vt:lpstr>
      <vt:lpstr>1 – O LIVRO </vt:lpstr>
      <vt:lpstr>Slide 5</vt:lpstr>
      <vt:lpstr>2 – O PROJETO PANORAMA DO TRIGO </vt:lpstr>
      <vt:lpstr>2 – O PROJETO PANORAMA DO TRIGO </vt:lpstr>
      <vt:lpstr>Slide 8</vt:lpstr>
      <vt:lpstr>3 – A ECONOMIA DO TRIGO  </vt:lpstr>
      <vt:lpstr>3 – A ECONOMIA DO TRIGO  </vt:lpstr>
      <vt:lpstr>3 – A ECONOMIA DO TRIGO  </vt:lpstr>
      <vt:lpstr>3 – A ECONOMIA DO TRIGO  </vt:lpstr>
      <vt:lpstr>Slide 13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Slide 29</vt:lpstr>
      <vt:lpstr>5 – CONCLUSÕES </vt:lpstr>
      <vt:lpstr>5 – CONCLUSÕES </vt:lpstr>
      <vt:lpstr>5 – CONCLUSÕES </vt:lpstr>
      <vt:lpstr>Slide 33</vt:lpstr>
      <vt:lpstr>6 – O SINDITRIGO-PR </vt:lpstr>
      <vt:lpstr>6 – O SINDITRIGO-PR </vt:lpstr>
      <vt:lpstr>6 – O SINDITRIGO-PR </vt:lpstr>
      <vt:lpstr>6 – O SINDITRIGO-PR </vt:lpstr>
      <vt:lpstr>6 – O SINDITRIGO-PR </vt:lpstr>
      <vt:lpstr>6 – O SINDITRIGO-PR </vt:lpstr>
      <vt:lpstr>6 – O SINDITRIGO-PR </vt:lpstr>
      <vt:lpstr>6 – O SINDITRIGO-PR </vt:lpstr>
      <vt:lpstr>6 – O SINDITRIGO-PR </vt:lpstr>
      <vt:lpstr>Slide 43</vt:lpstr>
      <vt:lpstr>Análise das Importações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INDUSTRIAL DO TRIGO NO PARANÁ</dc:title>
  <dc:creator>Everson De Almeida Leao</dc:creator>
  <cp:lastModifiedBy>User</cp:lastModifiedBy>
  <cp:revision>135</cp:revision>
  <cp:lastPrinted>2011-10-24T12:07:21Z</cp:lastPrinted>
  <dcterms:created xsi:type="dcterms:W3CDTF">2011-10-18T17:24:16Z</dcterms:created>
  <dcterms:modified xsi:type="dcterms:W3CDTF">2011-11-24T12:47:35Z</dcterms:modified>
</cp:coreProperties>
</file>